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3431059978" r:id="rId1"/>
  </p:sldMasterIdLst>
  <p:sldIdLst>
    <p:sldId id="11088003" r:id="rId2"/>
    <p:sldId id="11088004" r:id="rId3"/>
    <p:sldId id="11088005" r:id="rId4"/>
    <p:sldId id="11088006" r:id="rId5"/>
    <p:sldId id="11088007" r:id="rId6"/>
    <p:sldId id="11088011" r:id="rId7"/>
    <p:sldId id="11088020" r:id="rId8"/>
    <p:sldId id="11088008" r:id="rId9"/>
    <p:sldId id="11088019" r:id="rId10"/>
    <p:sldId id="11088015" r:id="rId11"/>
    <p:sldId id="11088012" r:id="rId12"/>
    <p:sldId id="11088021" r:id="rId13"/>
    <p:sldId id="11088018" r:id="rId14"/>
  </p:sldIdLst>
  <p:sldSz cx="24384000" cy="13716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48" d="100"/>
          <a:sy n="48" d="100"/>
        </p:scale>
        <p:origin x="10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9856342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166383" y="-2266962"/>
            <a:ext cx="24550384" cy="17902811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 rot="28">
            <a:off x="1747090" y="1313611"/>
            <a:ext cx="211597" cy="11032457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 rot="21600000">
            <a:off x="22425359" y="1313610"/>
            <a:ext cx="211597" cy="11032456"/>
          </a:xfrm>
          <a:prstGeom prst="rect">
            <a:avLst/>
          </a:prstGeom>
        </p:spPr>
      </p:pic>
      <p:pic>
        <p:nvPicPr>
          <p:cNvPr id="1411" name="Picture" descr="Picture"/>
          <p:cNvPicPr>
            <a:picLocks noChangeAspect="1"/>
          </p:cNvPicPr>
          <p:nvPr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 rot="16199972">
            <a:off x="12074115" y="1994796"/>
            <a:ext cx="214815" cy="20487882"/>
          </a:xfrm>
          <a:prstGeom prst="rect">
            <a:avLst/>
          </a:prstGeom>
        </p:spPr>
      </p:pic>
      <p:pic>
        <p:nvPicPr>
          <p:cNvPr id="1886" name="Picture" descr="Picture"/>
          <p:cNvPicPr>
            <a:picLocks noChangeAspect="1"/>
          </p:cNvPicPr>
          <p:nvPr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 rot="16200000">
            <a:off x="12074011" y="-8822923"/>
            <a:ext cx="214815" cy="20487877"/>
          </a:xfrm>
          <a:prstGeom prst="rect">
            <a:avLst/>
          </a:prstGeom>
        </p:spPr>
      </p:pic>
      <p:pic>
        <p:nvPicPr>
          <p:cNvPr id="2362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295830" y="4661696"/>
            <a:ext cx="13462040" cy="5336726"/>
          </a:xfrm>
          <a:prstGeom prst="rect">
            <a:avLst/>
          </a:prstGeom>
        </p:spPr>
      </p:pic>
      <p:sp>
        <p:nvSpPr>
          <p:cNvPr id="2831" name="文本"/>
          <p:cNvSpPr>
            <a:spLocks noGrp="1"/>
          </p:cNvSpPr>
          <p:nvPr>
            <p:ph type="ctrTitle"/>
          </p:nvPr>
        </p:nvSpPr>
        <p:spPr>
          <a:xfrm>
            <a:off x="3872160" y="4757643"/>
            <a:ext cx="17373507" cy="34913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300"/>
              </a:lnSpc>
            </a:pPr>
            <a:r>
              <a:rPr lang="en-US" altLang="zh-CN" sz="9600" b="1" i="0" u="none" spc="2600" dirty="0">
                <a:ln w="41275">
                  <a:solidFill>
                    <a:srgbClr val="2B2B2B">
                      <a:alpha val="100000"/>
                    </a:srgbClr>
                  </a:solidFill>
                </a:ln>
                <a:solidFill>
                  <a:srgbClr val="2B2B2B">
                    <a:alpha val="100000"/>
                  </a:srgbClr>
                </a:solidFill>
                <a:latin typeface="Ink Free" panose="03080402000500000000" pitchFamily="66" charset="0"/>
                <a:ea typeface="KaiTi" charset="-122"/>
                <a:cs typeface="KaiTi" charset="-122"/>
              </a:rPr>
              <a:t>Final Project—</a:t>
            </a:r>
            <a:br>
              <a:rPr lang="en-US" altLang="zh-CN" sz="9600" b="1" i="0" u="none" spc="2600" dirty="0">
                <a:ln w="41275">
                  <a:solidFill>
                    <a:srgbClr val="2B2B2B">
                      <a:alpha val="100000"/>
                    </a:srgbClr>
                  </a:solidFill>
                </a:ln>
                <a:solidFill>
                  <a:srgbClr val="2B2B2B">
                    <a:alpha val="100000"/>
                  </a:srgbClr>
                </a:solidFill>
                <a:latin typeface="Ink Free" panose="03080402000500000000" pitchFamily="66" charset="0"/>
                <a:ea typeface="KaiTi" charset="-122"/>
                <a:cs typeface="KaiTi" charset="-122"/>
              </a:rPr>
            </a:br>
            <a:r>
              <a:rPr lang="en-US" altLang="zh-CN" sz="9600" b="1" i="0" u="none" spc="2600" dirty="0">
                <a:ln w="41275">
                  <a:solidFill>
                    <a:srgbClr val="2B2B2B">
                      <a:alpha val="100000"/>
                    </a:srgbClr>
                  </a:solidFill>
                </a:ln>
                <a:solidFill>
                  <a:srgbClr val="2B2B2B">
                    <a:alpha val="100000"/>
                  </a:srgbClr>
                </a:solidFill>
                <a:latin typeface="Ink Free" panose="03080402000500000000" pitchFamily="66" charset="0"/>
                <a:ea typeface="KaiTi" charset="-122"/>
                <a:cs typeface="KaiTi" charset="-122"/>
              </a:rPr>
              <a:t>Whole Gyms</a:t>
            </a:r>
            <a:endParaRPr kumimoji="1" lang="zh-CN" altLang="en-US" sz="9600" b="1" dirty="0">
              <a:solidFill>
                <a:srgbClr val="000000"/>
              </a:solidFill>
              <a:latin typeface="Ink Free" panose="03080402000500000000" pitchFamily="66" charset="0"/>
            </a:endParaRPr>
          </a:p>
        </p:txBody>
      </p:sp>
      <p:sp>
        <p:nvSpPr>
          <p:cNvPr id="3929" name="文本"/>
          <p:cNvSpPr>
            <a:spLocks noGrp="1"/>
          </p:cNvSpPr>
          <p:nvPr>
            <p:ph type="ctrTitle"/>
          </p:nvPr>
        </p:nvSpPr>
        <p:spPr>
          <a:xfrm>
            <a:off x="11457153" y="10097102"/>
            <a:ext cx="10719713" cy="122829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3500"/>
              </a:lnSpc>
            </a:pPr>
            <a:br>
              <a:rPr lang="en-US" altLang="zh-CN" sz="2800" i="0" u="none" spc="1040" dirty="0">
                <a:ln w="1651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Ink Free" panose="03080402000500000000" pitchFamily="66" charset="0"/>
                <a:ea typeface="KaiTi" charset="-122"/>
                <a:cs typeface="KaiTi" charset="-122"/>
              </a:rPr>
            </a:br>
            <a:r>
              <a:rPr lang="en-US" altLang="zh-CN" sz="2800" i="0" u="none" spc="1040" dirty="0">
                <a:ln w="1651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Ink Free" panose="03080402000500000000" pitchFamily="66" charset="0"/>
                <a:ea typeface="KaiTi" charset="-122"/>
                <a:cs typeface="KaiTi" charset="-122"/>
              </a:rPr>
              <a:t>Northeastern University</a:t>
            </a:r>
            <a:br>
              <a:rPr lang="en-US" altLang="zh-CN" sz="2800" i="0" u="none" spc="1040" dirty="0">
                <a:ln w="1651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Ink Free" panose="03080402000500000000" pitchFamily="66" charset="0"/>
                <a:ea typeface="KaiTi" charset="-122"/>
                <a:cs typeface="KaiTi" charset="-122"/>
              </a:rPr>
            </a:br>
            <a:br>
              <a:rPr lang="en-US" altLang="zh-CN" sz="2800" i="0" u="none" spc="1040" dirty="0">
                <a:ln w="1651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Ink Free" panose="03080402000500000000" pitchFamily="66" charset="0"/>
                <a:ea typeface="KaiTi" charset="-122"/>
                <a:cs typeface="KaiTi" charset="-122"/>
              </a:rPr>
            </a:br>
            <a:r>
              <a:rPr lang="en-US" altLang="zh-CN" sz="2800" i="0" u="none" spc="1040" dirty="0">
                <a:ln w="1651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Ink Free" panose="03080402000500000000" pitchFamily="66" charset="0"/>
                <a:ea typeface="KaiTi" charset="-122"/>
                <a:cs typeface="KaiTi" charset="-122"/>
              </a:rPr>
              <a:t>GOAT</a:t>
            </a:r>
            <a:endParaRPr kumimoji="1" lang="zh-CN" altLang="en-US" sz="2800" dirty="0">
              <a:solidFill>
                <a:srgbClr val="000000"/>
              </a:solidFill>
              <a:latin typeface="Ink Free" panose="03080402000500000000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文本"/>
          <p:cNvSpPr>
            <a:spLocks noGrp="1"/>
          </p:cNvSpPr>
          <p:nvPr>
            <p:ph type="ctrTitle"/>
          </p:nvPr>
        </p:nvSpPr>
        <p:spPr>
          <a:xfrm>
            <a:off x="16860161" y="8209749"/>
            <a:ext cx="6760072" cy="23164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4559"/>
              </a:lnSpc>
            </a:pPr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Six roles:</a:t>
            </a:r>
            <a:r>
              <a:rPr kumimoji="1"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 </a:t>
            </a:r>
            <a:b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</a:br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Sysadmin, Market Cashier, Manager, Physical Therapist, Customer, Fitness Coach.</a:t>
            </a:r>
            <a:endParaRPr kumimoji="1"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097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6872067" y="7881500"/>
            <a:ext cx="8077687" cy="104904"/>
          </a:xfrm>
          <a:prstGeom prst="rect">
            <a:avLst/>
          </a:prstGeom>
        </p:spPr>
      </p:pic>
      <p:pic>
        <p:nvPicPr>
          <p:cNvPr id="3565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763767" y="2742250"/>
            <a:ext cx="14359524" cy="7532855"/>
          </a:xfrm>
          <a:prstGeom prst="rect">
            <a:avLst/>
          </a:prstGeom>
        </p:spPr>
      </p:pic>
      <p:pic>
        <p:nvPicPr>
          <p:cNvPr id="4033" name="Picture" descr="Picture"/>
          <p:cNvPicPr>
            <a:picLocks noChangeAspect="1"/>
          </p:cNvPicPr>
          <p:nvPr/>
        </p:nvPicPr>
        <p:blipFill>
          <a:blip r:embed="rId4" cstate="print">
            <a:alphaModFix amt="65333"/>
          </a:blip>
          <a:stretch>
            <a:fillRect/>
          </a:stretch>
        </p:blipFill>
        <p:spPr>
          <a:xfrm>
            <a:off x="763767" y="2778043"/>
            <a:ext cx="14291235" cy="7497061"/>
          </a:xfrm>
          <a:prstGeom prst="rect">
            <a:avLst/>
          </a:prstGeom>
        </p:spPr>
      </p:pic>
      <p:sp>
        <p:nvSpPr>
          <p:cNvPr id="9" name="文本">
            <a:extLst>
              <a:ext uri="{FF2B5EF4-FFF2-40B4-BE49-F238E27FC236}">
                <a16:creationId xmlns:a16="http://schemas.microsoft.com/office/drawing/2014/main" id="{99956299-6F99-4A72-A8EA-C0C2CD8E614E}"/>
              </a:ext>
            </a:extLst>
          </p:cNvPr>
          <p:cNvSpPr txBox="1">
            <a:spLocks/>
          </p:cNvSpPr>
          <p:nvPr/>
        </p:nvSpPr>
        <p:spPr>
          <a:xfrm>
            <a:off x="16944343" y="6858000"/>
            <a:ext cx="6675890" cy="5587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400"/>
              </a:lnSpc>
            </a:pPr>
            <a:r>
              <a:rPr kumimoji="1" lang="en-US" altLang="zh-CN" sz="5400" dirty="0">
                <a:solidFill>
                  <a:srgbClr val="000000"/>
                </a:solidFill>
                <a:latin typeface="Comic Sans MS" panose="030F0702030302020204" pitchFamily="66" charset="0"/>
              </a:rPr>
              <a:t>Roles &amp; Capabilities</a:t>
            </a:r>
            <a:endParaRPr kumimoji="1" lang="zh-CN" altLang="en-US" sz="5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文本"/>
          <p:cNvSpPr>
            <a:spLocks noGrp="1"/>
          </p:cNvSpPr>
          <p:nvPr>
            <p:ph type="ctrTitle"/>
          </p:nvPr>
        </p:nvSpPr>
        <p:spPr>
          <a:xfrm>
            <a:off x="2538633" y="7393751"/>
            <a:ext cx="5604687" cy="82544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altLang="zh-CN" sz="4000" b="0" i="0" u="none" spc="0" dirty="0">
                <a:solidFill>
                  <a:srgbClr val="484848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Network Management</a:t>
            </a: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253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1154932" y="9043380"/>
            <a:ext cx="30236900" cy="13755101"/>
          </a:xfrm>
          <a:prstGeom prst="rect">
            <a:avLst/>
          </a:prstGeom>
        </p:spPr>
      </p:pic>
      <p:pic>
        <p:nvPicPr>
          <p:cNvPr id="6724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348158" y="2956487"/>
            <a:ext cx="3866646" cy="3866646"/>
          </a:xfrm>
          <a:prstGeom prst="rect">
            <a:avLst/>
          </a:prstGeom>
        </p:spPr>
      </p:pic>
      <p:pic>
        <p:nvPicPr>
          <p:cNvPr id="859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7053560" y="2885461"/>
            <a:ext cx="3866646" cy="3866646"/>
          </a:xfrm>
          <a:prstGeom prst="rect">
            <a:avLst/>
          </a:prstGeom>
        </p:spPr>
      </p:pic>
      <p:sp>
        <p:nvSpPr>
          <p:cNvPr id="17" name="文本">
            <a:extLst>
              <a:ext uri="{FF2B5EF4-FFF2-40B4-BE49-F238E27FC236}">
                <a16:creationId xmlns:a16="http://schemas.microsoft.com/office/drawing/2014/main" id="{779F7A2C-9E88-44E1-8614-140D0EC2CD63}"/>
              </a:ext>
            </a:extLst>
          </p:cNvPr>
          <p:cNvSpPr txBox="1">
            <a:spLocks/>
          </p:cNvSpPr>
          <p:nvPr/>
        </p:nvSpPr>
        <p:spPr>
          <a:xfrm>
            <a:off x="15027974" y="7926514"/>
            <a:ext cx="7917817" cy="82544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400"/>
              </a:lnSpc>
            </a:pPr>
            <a:r>
              <a:rPr lang="en-US" altLang="zh-CN" sz="4000" dirty="0">
                <a:solidFill>
                  <a:srgbClr val="484848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Enterprise Account</a:t>
            </a:r>
          </a:p>
          <a:p>
            <a:pPr algn="ctr">
              <a:lnSpc>
                <a:spcPts val="4400"/>
              </a:lnSpc>
            </a:pPr>
            <a:r>
              <a:rPr lang="en-US" altLang="zh-CN" sz="4000" dirty="0">
                <a:solidFill>
                  <a:srgbClr val="484848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Management</a:t>
            </a: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文本">
            <a:extLst>
              <a:ext uri="{FF2B5EF4-FFF2-40B4-BE49-F238E27FC236}">
                <a16:creationId xmlns:a16="http://schemas.microsoft.com/office/drawing/2014/main" id="{666AB432-DCC6-4119-9DAA-7DCB2ED665E6}"/>
              </a:ext>
            </a:extLst>
          </p:cNvPr>
          <p:cNvSpPr txBox="1">
            <a:spLocks/>
          </p:cNvSpPr>
          <p:nvPr/>
        </p:nvSpPr>
        <p:spPr>
          <a:xfrm>
            <a:off x="9413564" y="7537966"/>
            <a:ext cx="5879445" cy="92257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400"/>
              </a:lnSpc>
            </a:pPr>
            <a:r>
              <a:rPr lang="en-US" altLang="zh-CN" sz="4000" dirty="0">
                <a:solidFill>
                  <a:srgbClr val="484848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Enterprise Management</a:t>
            </a: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文本">
            <a:extLst>
              <a:ext uri="{FF2B5EF4-FFF2-40B4-BE49-F238E27FC236}">
                <a16:creationId xmlns:a16="http://schemas.microsoft.com/office/drawing/2014/main" id="{F2DBD665-32D9-4092-9EEA-00E15243B1F6}"/>
              </a:ext>
            </a:extLst>
          </p:cNvPr>
          <p:cNvSpPr txBox="1">
            <a:spLocks/>
          </p:cNvSpPr>
          <p:nvPr/>
        </p:nvSpPr>
        <p:spPr>
          <a:xfrm>
            <a:off x="2702661" y="8474061"/>
            <a:ext cx="4570670" cy="12572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300"/>
              </a:lnSpc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Create and delete networks</a:t>
            </a:r>
          </a:p>
        </p:txBody>
      </p:sp>
      <p:sp>
        <p:nvSpPr>
          <p:cNvPr id="20" name="文本">
            <a:extLst>
              <a:ext uri="{FF2B5EF4-FFF2-40B4-BE49-F238E27FC236}">
                <a16:creationId xmlns:a16="http://schemas.microsoft.com/office/drawing/2014/main" id="{66AAB933-AF3B-4FCD-8D54-C02AFC280144}"/>
              </a:ext>
            </a:extLst>
          </p:cNvPr>
          <p:cNvSpPr txBox="1">
            <a:spLocks/>
          </p:cNvSpPr>
          <p:nvPr/>
        </p:nvSpPr>
        <p:spPr>
          <a:xfrm>
            <a:off x="9972533" y="8652261"/>
            <a:ext cx="4570670" cy="12572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300"/>
              </a:lnSpc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Create and delete enterprises in the designated networks.</a:t>
            </a:r>
          </a:p>
        </p:txBody>
      </p:sp>
      <p:sp>
        <p:nvSpPr>
          <p:cNvPr id="21" name="文本">
            <a:extLst>
              <a:ext uri="{FF2B5EF4-FFF2-40B4-BE49-F238E27FC236}">
                <a16:creationId xmlns:a16="http://schemas.microsoft.com/office/drawing/2014/main" id="{A58B3BA5-7386-461E-B24D-4E4878D50125}"/>
              </a:ext>
            </a:extLst>
          </p:cNvPr>
          <p:cNvSpPr txBox="1">
            <a:spLocks/>
          </p:cNvSpPr>
          <p:nvPr/>
        </p:nvSpPr>
        <p:spPr>
          <a:xfrm>
            <a:off x="16624055" y="9296808"/>
            <a:ext cx="4570670" cy="12572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300"/>
              </a:lnSpc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Create and delete enterprises managers in the designated enterprises and networks.</a:t>
            </a:r>
          </a:p>
        </p:txBody>
      </p:sp>
      <p:pic>
        <p:nvPicPr>
          <p:cNvPr id="22" name="Picture" descr="Picture">
            <a:extLst>
              <a:ext uri="{FF2B5EF4-FFF2-40B4-BE49-F238E27FC236}">
                <a16:creationId xmlns:a16="http://schemas.microsoft.com/office/drawing/2014/main" id="{250BA0B2-73F9-40EA-8A17-D33E367423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0324545" y="3088482"/>
            <a:ext cx="3866646" cy="3866646"/>
          </a:xfrm>
          <a:prstGeom prst="rect">
            <a:avLst/>
          </a:prstGeom>
        </p:spPr>
      </p:pic>
      <p:pic>
        <p:nvPicPr>
          <p:cNvPr id="24" name="Picture 2" descr="Boss, businessman, ceo, enterprise, manager icon">
            <a:extLst>
              <a:ext uri="{FF2B5EF4-FFF2-40B4-BE49-F238E27FC236}">
                <a16:creationId xmlns:a16="http://schemas.microsoft.com/office/drawing/2014/main" id="{1AB28EB6-4FC7-49BE-9FE7-D8535809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553" y="3088482"/>
            <a:ext cx="3114830" cy="3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siness, company, enterprise, organization, team icon">
            <a:extLst>
              <a:ext uri="{FF2B5EF4-FFF2-40B4-BE49-F238E27FC236}">
                <a16:creationId xmlns:a16="http://schemas.microsoft.com/office/drawing/2014/main" id="{9AEE46F0-65BA-40DF-9460-68C8734F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46" y="3288162"/>
            <a:ext cx="3061243" cy="30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ural Network Icon of Line style - Available in SVG, PNG, EPS, AI ...">
            <a:extLst>
              <a:ext uri="{FF2B5EF4-FFF2-40B4-BE49-F238E27FC236}">
                <a16:creationId xmlns:a16="http://schemas.microsoft.com/office/drawing/2014/main" id="{96C7E4CB-2D62-4BD0-BB0F-A4AEDF106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759" y="3195566"/>
            <a:ext cx="3246433" cy="324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">
            <a:extLst>
              <a:ext uri="{FF2B5EF4-FFF2-40B4-BE49-F238E27FC236}">
                <a16:creationId xmlns:a16="http://schemas.microsoft.com/office/drawing/2014/main" id="{C37087EF-B719-4D28-AE9C-8D49F1EA7D21}"/>
              </a:ext>
            </a:extLst>
          </p:cNvPr>
          <p:cNvSpPr txBox="1">
            <a:spLocks/>
          </p:cNvSpPr>
          <p:nvPr/>
        </p:nvSpPr>
        <p:spPr>
          <a:xfrm>
            <a:off x="7460008" y="968518"/>
            <a:ext cx="9786556" cy="7425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950"/>
              </a:lnSpc>
            </a:pPr>
            <a:r>
              <a:rPr lang="en-US" altLang="zh-CN" sz="6600" b="1" spc="900" dirty="0">
                <a:solidFill>
                  <a:srgbClr val="242424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Roles—Sysadmin</a:t>
            </a:r>
            <a:endParaRPr kumimoji="1" lang="zh-CN" altLang="en-US" sz="6600" b="1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 rot="16200000" flipV="1">
            <a:off x="3960769" y="5374851"/>
            <a:ext cx="3085202" cy="220541"/>
          </a:xfrm>
          <a:prstGeom prst="rect">
            <a:avLst/>
          </a:prstGeom>
        </p:spPr>
      </p:pic>
      <p:pic>
        <p:nvPicPr>
          <p:cNvPr id="473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16200000">
            <a:off x="17881195" y="5060810"/>
            <a:ext cx="2457122" cy="220541"/>
          </a:xfrm>
          <a:prstGeom prst="rect">
            <a:avLst/>
          </a:prstGeom>
        </p:spPr>
      </p:pic>
      <p:pic>
        <p:nvPicPr>
          <p:cNvPr id="947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 rot="16200000">
            <a:off x="10649397" y="5374842"/>
            <a:ext cx="3085202" cy="220541"/>
          </a:xfrm>
          <a:prstGeom prst="rect">
            <a:avLst/>
          </a:prstGeom>
        </p:spPr>
      </p:pic>
      <p:pic>
        <p:nvPicPr>
          <p:cNvPr id="1421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 rot="5400000" flipV="1">
            <a:off x="7072416" y="8599649"/>
            <a:ext cx="3085202" cy="220541"/>
          </a:xfrm>
          <a:prstGeom prst="rect">
            <a:avLst/>
          </a:prstGeom>
        </p:spPr>
      </p:pic>
      <p:pic>
        <p:nvPicPr>
          <p:cNvPr id="189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75136" y="5906383"/>
            <a:ext cx="23784003" cy="1977581"/>
          </a:xfrm>
          <a:prstGeom prst="rect">
            <a:avLst/>
          </a:prstGeom>
        </p:spPr>
      </p:pic>
      <p:sp>
        <p:nvSpPr>
          <p:cNvPr id="2362" name="文本"/>
          <p:cNvSpPr>
            <a:spLocks noGrp="1"/>
          </p:cNvSpPr>
          <p:nvPr>
            <p:ph type="ctrTitle"/>
          </p:nvPr>
        </p:nvSpPr>
        <p:spPr>
          <a:xfrm>
            <a:off x="3664205" y="1752461"/>
            <a:ext cx="3678329" cy="6366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altLang="zh-CN" sz="4000" b="0" i="0" u="none" spc="0" dirty="0">
                <a:ln w="1270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Market Cahier</a:t>
            </a: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449" name="文本"/>
          <p:cNvSpPr>
            <a:spLocks noGrp="1"/>
          </p:cNvSpPr>
          <p:nvPr>
            <p:ph type="ctrTitle"/>
          </p:nvPr>
        </p:nvSpPr>
        <p:spPr>
          <a:xfrm>
            <a:off x="3218036" y="2690137"/>
            <a:ext cx="4570670" cy="12572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300"/>
              </a:lnSpc>
            </a:pPr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KaiTi" charset="-122"/>
              </a:rPr>
              <a:t>1) Update the menu;</a:t>
            </a:r>
            <a:b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KaiTi" charset="-122"/>
              </a:rPr>
            </a:br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KaiTi" charset="-122"/>
              </a:rPr>
              <a:t>2) Process orders.</a:t>
            </a:r>
            <a:endParaRPr kumimoji="1"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609" name="文本"/>
          <p:cNvSpPr>
            <a:spLocks noGrp="1"/>
          </p:cNvSpPr>
          <p:nvPr>
            <p:ph type="ctrTitle"/>
          </p:nvPr>
        </p:nvSpPr>
        <p:spPr>
          <a:xfrm>
            <a:off x="16581889" y="2248595"/>
            <a:ext cx="5001306" cy="7467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400"/>
              </a:lnSpc>
            </a:pPr>
            <a:r>
              <a:rPr kumimoji="1" lang="en-US" altLang="zh-CN" sz="4000" dirty="0">
                <a:ln w="1270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Physical Therapist</a:t>
            </a: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734" name="文本"/>
          <p:cNvSpPr>
            <a:spLocks noGrp="1"/>
          </p:cNvSpPr>
          <p:nvPr>
            <p:ph type="ctrTitle"/>
          </p:nvPr>
        </p:nvSpPr>
        <p:spPr>
          <a:xfrm>
            <a:off x="6824039" y="10588733"/>
            <a:ext cx="3361411" cy="6097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altLang="zh-CN" sz="4000" b="0" i="0" u="none" spc="0" dirty="0">
                <a:ln w="12446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Fitness Coach</a:t>
            </a: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859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 rot="5400000" flipV="1">
            <a:off x="14992973" y="8572725"/>
            <a:ext cx="3085202" cy="220541"/>
          </a:xfrm>
          <a:prstGeom prst="rect">
            <a:avLst/>
          </a:prstGeom>
        </p:spPr>
      </p:pic>
      <p:sp>
        <p:nvSpPr>
          <p:cNvPr id="11334" name="文本"/>
          <p:cNvSpPr>
            <a:spLocks noGrp="1"/>
          </p:cNvSpPr>
          <p:nvPr>
            <p:ph type="ctrTitle"/>
          </p:nvPr>
        </p:nvSpPr>
        <p:spPr>
          <a:xfrm>
            <a:off x="14986980" y="10601213"/>
            <a:ext cx="3244243" cy="5587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altLang="zh-CN" sz="4000" b="0" i="0" u="none" spc="0" dirty="0">
                <a:ln w="1270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Customer</a:t>
            </a: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2424" name="文本"/>
          <p:cNvSpPr>
            <a:spLocks noGrp="1"/>
          </p:cNvSpPr>
          <p:nvPr>
            <p:ph type="ctrTitle"/>
          </p:nvPr>
        </p:nvSpPr>
        <p:spPr>
          <a:xfrm>
            <a:off x="12593514" y="11535628"/>
            <a:ext cx="8031176" cy="99363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300"/>
              </a:lnSpc>
            </a:pP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1) Pre-order fitness classes, physical therapy, and food;</a:t>
            </a:r>
            <a:b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</a:b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2) Manage the ordering classes, therapy, and food</a:t>
            </a:r>
            <a:br>
              <a:rPr kumimoji="1" lang="en-US" altLang="zh-CN" sz="2400" dirty="0">
                <a:solidFill>
                  <a:srgbClr val="484848">
                    <a:alpha val="100000"/>
                  </a:srgbClr>
                </a:solidFill>
                <a:latin typeface="KaiTi" charset="-122"/>
                <a:ea typeface="KaiTi" charset="-122"/>
              </a:rPr>
            </a:b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13463" name="文本"/>
          <p:cNvSpPr>
            <a:spLocks noGrp="1"/>
          </p:cNvSpPr>
          <p:nvPr>
            <p:ph type="ctrTitle"/>
          </p:nvPr>
        </p:nvSpPr>
        <p:spPr>
          <a:xfrm>
            <a:off x="9546793" y="6637630"/>
            <a:ext cx="5290412" cy="62864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50"/>
              </a:lnSpc>
            </a:pPr>
            <a:r>
              <a:rPr lang="en-US" altLang="zh-CN" sz="6600" b="1" i="0" u="none" spc="900" dirty="0">
                <a:solidFill>
                  <a:srgbClr val="242424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Roles</a:t>
            </a:r>
            <a:endParaRPr kumimoji="1" lang="zh-CN" altLang="en-US" sz="6600" b="1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文本">
            <a:extLst>
              <a:ext uri="{FF2B5EF4-FFF2-40B4-BE49-F238E27FC236}">
                <a16:creationId xmlns:a16="http://schemas.microsoft.com/office/drawing/2014/main" id="{EE7A5177-1AFC-4221-AA04-82E6765B4D17}"/>
              </a:ext>
            </a:extLst>
          </p:cNvPr>
          <p:cNvSpPr txBox="1">
            <a:spLocks/>
          </p:cNvSpPr>
          <p:nvPr/>
        </p:nvSpPr>
        <p:spPr>
          <a:xfrm>
            <a:off x="10568763" y="1602375"/>
            <a:ext cx="3244243" cy="5587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400"/>
              </a:lnSpc>
            </a:pPr>
            <a:r>
              <a:rPr lang="en-US" altLang="zh-CN" sz="4000" dirty="0">
                <a:ln w="1270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Manager</a:t>
            </a: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文本">
            <a:extLst>
              <a:ext uri="{FF2B5EF4-FFF2-40B4-BE49-F238E27FC236}">
                <a16:creationId xmlns:a16="http://schemas.microsoft.com/office/drawing/2014/main" id="{DB1123E6-B2A3-4791-959F-CE28E046185D}"/>
              </a:ext>
            </a:extLst>
          </p:cNvPr>
          <p:cNvSpPr txBox="1">
            <a:spLocks/>
          </p:cNvSpPr>
          <p:nvPr/>
        </p:nvSpPr>
        <p:spPr>
          <a:xfrm>
            <a:off x="9689029" y="2500168"/>
            <a:ext cx="4570670" cy="12572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ts val="3300"/>
              </a:lnSpc>
              <a:buAutoNum type="arabicParenR"/>
            </a:pPr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KaiTi" charset="-122"/>
              </a:rPr>
              <a:t>Manage Organizations;</a:t>
            </a:r>
          </a:p>
          <a:p>
            <a:pPr marL="457200" indent="-457200" algn="ctr">
              <a:lnSpc>
                <a:spcPts val="3300"/>
              </a:lnSpc>
              <a:buAutoNum type="arabicParenR"/>
            </a:pPr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Manage Employees;</a:t>
            </a:r>
          </a:p>
          <a:p>
            <a:pPr marL="457200" indent="-457200" algn="ctr">
              <a:lnSpc>
                <a:spcPts val="3300"/>
              </a:lnSpc>
              <a:buAutoNum type="arabicParenR"/>
            </a:pPr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Manage Cooperation.</a:t>
            </a:r>
            <a:endParaRPr kumimoji="1"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文本">
            <a:extLst>
              <a:ext uri="{FF2B5EF4-FFF2-40B4-BE49-F238E27FC236}">
                <a16:creationId xmlns:a16="http://schemas.microsoft.com/office/drawing/2014/main" id="{45E7C6F5-2FAC-4DC1-9591-9A4FC2C0634B}"/>
              </a:ext>
            </a:extLst>
          </p:cNvPr>
          <p:cNvSpPr txBox="1">
            <a:spLocks/>
          </p:cNvSpPr>
          <p:nvPr/>
        </p:nvSpPr>
        <p:spPr>
          <a:xfrm>
            <a:off x="16452516" y="3138612"/>
            <a:ext cx="5314479" cy="6239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300"/>
              </a:lnSpc>
            </a:pP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Manage the ordering therapy.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3" name="文本">
            <a:extLst>
              <a:ext uri="{FF2B5EF4-FFF2-40B4-BE49-F238E27FC236}">
                <a16:creationId xmlns:a16="http://schemas.microsoft.com/office/drawing/2014/main" id="{B2A9AB05-04F3-4597-B789-9D9FFDB91FED}"/>
              </a:ext>
            </a:extLst>
          </p:cNvPr>
          <p:cNvSpPr txBox="1">
            <a:spLocks/>
          </p:cNvSpPr>
          <p:nvPr/>
        </p:nvSpPr>
        <p:spPr>
          <a:xfrm>
            <a:off x="6329682" y="11509760"/>
            <a:ext cx="4570670" cy="12572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ts val="3300"/>
              </a:lnSpc>
              <a:buAutoNum type="arabicParenR"/>
            </a:pPr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KaiTi" charset="-122"/>
              </a:rPr>
              <a:t>Manage coach classes;</a:t>
            </a:r>
          </a:p>
          <a:p>
            <a:pPr marL="457200" indent="-457200" algn="ctr">
              <a:lnSpc>
                <a:spcPts val="3300"/>
              </a:lnSpc>
              <a:buAutoNum type="arabicParenR"/>
            </a:pPr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Manage attendance;</a:t>
            </a:r>
          </a:p>
        </p:txBody>
      </p:sp>
    </p:spTree>
    <p:extLst>
      <p:ext uri="{BB962C8B-B14F-4D97-AF65-F5344CB8AC3E}">
        <p14:creationId xmlns:p14="http://schemas.microsoft.com/office/powerpoint/2010/main" val="969686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166383" y="-2266962"/>
            <a:ext cx="24550384" cy="17902811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 rot="28">
            <a:off x="1747090" y="1313611"/>
            <a:ext cx="211597" cy="11032457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 rot="21600000">
            <a:off x="22425359" y="1313610"/>
            <a:ext cx="211597" cy="11032456"/>
          </a:xfrm>
          <a:prstGeom prst="rect">
            <a:avLst/>
          </a:prstGeom>
        </p:spPr>
      </p:pic>
      <p:pic>
        <p:nvPicPr>
          <p:cNvPr id="1411" name="Picture" descr="Picture"/>
          <p:cNvPicPr>
            <a:picLocks noChangeAspect="1"/>
          </p:cNvPicPr>
          <p:nvPr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 rot="16199972">
            <a:off x="12074115" y="1994796"/>
            <a:ext cx="214815" cy="20487882"/>
          </a:xfrm>
          <a:prstGeom prst="rect">
            <a:avLst/>
          </a:prstGeom>
        </p:spPr>
      </p:pic>
      <p:pic>
        <p:nvPicPr>
          <p:cNvPr id="1886" name="Picture" descr="Picture"/>
          <p:cNvPicPr>
            <a:picLocks noChangeAspect="1"/>
          </p:cNvPicPr>
          <p:nvPr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 rot="16200000">
            <a:off x="12074011" y="-8822923"/>
            <a:ext cx="214815" cy="20487877"/>
          </a:xfrm>
          <a:prstGeom prst="rect">
            <a:avLst/>
          </a:prstGeom>
        </p:spPr>
      </p:pic>
      <p:pic>
        <p:nvPicPr>
          <p:cNvPr id="2362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295830" y="4661696"/>
            <a:ext cx="13462040" cy="5336726"/>
          </a:xfrm>
          <a:prstGeom prst="rect">
            <a:avLst/>
          </a:prstGeom>
        </p:spPr>
      </p:pic>
      <p:sp>
        <p:nvSpPr>
          <p:cNvPr id="2831" name="文本"/>
          <p:cNvSpPr>
            <a:spLocks noGrp="1"/>
          </p:cNvSpPr>
          <p:nvPr>
            <p:ph type="ctrTitle"/>
          </p:nvPr>
        </p:nvSpPr>
        <p:spPr>
          <a:xfrm>
            <a:off x="3505246" y="5626126"/>
            <a:ext cx="17373507" cy="18160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4300"/>
              </a:lnSpc>
            </a:pPr>
            <a:r>
              <a:rPr lang="zh-CN" altLang="en-US" sz="11000" b="1" i="0" u="none" spc="2600" dirty="0">
                <a:ln w="41275">
                  <a:solidFill>
                    <a:srgbClr val="2B2B2B">
                      <a:alpha val="100000"/>
                    </a:srgbClr>
                  </a:solidFill>
                </a:ln>
                <a:solidFill>
                  <a:srgbClr val="2B2B2B">
                    <a:alpha val="100000"/>
                  </a:srgbClr>
                </a:solidFill>
                <a:latin typeface="Ink Free" panose="03080402000500000000" pitchFamily="66" charset="0"/>
                <a:ea typeface="KaiTi" charset="-122"/>
                <a:cs typeface="KaiTi" charset="-122"/>
              </a:rPr>
              <a:t>THANKS</a:t>
            </a:r>
            <a:endParaRPr kumimoji="1" lang="zh-CN" altLang="en-US" sz="11000" b="1" dirty="0">
              <a:solidFill>
                <a:srgbClr val="000000"/>
              </a:solidFill>
              <a:latin typeface="Ink Free" panose="03080402000500000000" pitchFamily="66" charset="0"/>
            </a:endParaRPr>
          </a:p>
        </p:txBody>
      </p:sp>
      <p:sp>
        <p:nvSpPr>
          <p:cNvPr id="3927" name="文本"/>
          <p:cNvSpPr>
            <a:spLocks noGrp="1"/>
          </p:cNvSpPr>
          <p:nvPr>
            <p:ph type="ctrTitle"/>
          </p:nvPr>
        </p:nvSpPr>
        <p:spPr>
          <a:xfrm>
            <a:off x="6832144" y="8565066"/>
            <a:ext cx="10719713" cy="3632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860"/>
              </a:lnSpc>
            </a:pPr>
            <a:r>
              <a:rPr lang="zh-CN" altLang="en-US" sz="2600" b="0" i="0" u="none" spc="1040" dirty="0">
                <a:ln w="1651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POWERPOINT DESIGNED BY </a:t>
            </a:r>
            <a:r>
              <a:rPr lang="en-US" altLang="zh-CN" sz="2600" b="0" i="0" u="none" spc="1040" dirty="0">
                <a:ln w="1651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GOAT</a:t>
            </a: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288762" y="981151"/>
            <a:ext cx="11299265" cy="13337839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3794984" y="2149346"/>
            <a:ext cx="1225731" cy="1225731"/>
          </a:xfrm>
          <a:prstGeom prst="rect">
            <a:avLst/>
          </a:prstGeom>
        </p:spPr>
      </p:pic>
      <p:pic>
        <p:nvPicPr>
          <p:cNvPr id="93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794983" y="4982302"/>
            <a:ext cx="1225731" cy="1225731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3794983" y="7869110"/>
            <a:ext cx="1225731" cy="1225731"/>
          </a:xfrm>
          <a:prstGeom prst="rect">
            <a:avLst/>
          </a:prstGeom>
        </p:spPr>
      </p:pic>
      <p:pic>
        <p:nvPicPr>
          <p:cNvPr id="1873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3804814" y="10665228"/>
            <a:ext cx="1225731" cy="1225731"/>
          </a:xfrm>
          <a:prstGeom prst="rect">
            <a:avLst/>
          </a:prstGeom>
        </p:spPr>
      </p:pic>
      <p:sp>
        <p:nvSpPr>
          <p:cNvPr id="10235" name="文本"/>
          <p:cNvSpPr>
            <a:spLocks noGrp="1"/>
          </p:cNvSpPr>
          <p:nvPr>
            <p:ph type="ctrTitle"/>
          </p:nvPr>
        </p:nvSpPr>
        <p:spPr>
          <a:xfrm>
            <a:off x="1034173" y="4245781"/>
            <a:ext cx="8240310" cy="12293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9680"/>
              </a:lnSpc>
            </a:pPr>
            <a:r>
              <a:rPr lang="zh-CN" altLang="en-US" sz="8800" b="0" i="0" u="none" spc="440" dirty="0">
                <a:ln w="55880">
                  <a:solidFill>
                    <a:srgbClr val="242424">
                      <a:alpha val="100000"/>
                    </a:srgbClr>
                  </a:solidFill>
                </a:ln>
                <a:solidFill>
                  <a:srgbClr val="242424">
                    <a:alpha val="100000"/>
                  </a:srgbClr>
                </a:solidFill>
                <a:latin typeface="Ink Free" panose="03080402000500000000" pitchFamily="66" charset="0"/>
                <a:ea typeface="KaiTi" charset="-122"/>
                <a:cs typeface="KaiTi" charset="-122"/>
              </a:rPr>
              <a:t>CONTENTS</a:t>
            </a:r>
            <a:endParaRPr kumimoji="1" lang="zh-CN" altLang="en-US" sz="2000" dirty="0">
              <a:solidFill>
                <a:srgbClr val="000000"/>
              </a:solidFill>
              <a:latin typeface="Ink Free" panose="03080402000500000000" pitchFamily="66" charset="0"/>
            </a:endParaRPr>
          </a:p>
        </p:txBody>
      </p:sp>
      <p:sp>
        <p:nvSpPr>
          <p:cNvPr id="16" name="文本">
            <a:extLst>
              <a:ext uri="{FF2B5EF4-FFF2-40B4-BE49-F238E27FC236}">
                <a16:creationId xmlns:a16="http://schemas.microsoft.com/office/drawing/2014/main" id="{D9BA70EB-96E7-4FA3-AEFB-69A54DAC4566}"/>
              </a:ext>
            </a:extLst>
          </p:cNvPr>
          <p:cNvSpPr txBox="1">
            <a:spLocks/>
          </p:cNvSpPr>
          <p:nvPr/>
        </p:nvSpPr>
        <p:spPr>
          <a:xfrm>
            <a:off x="15461091" y="5385617"/>
            <a:ext cx="7634147" cy="6043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300"/>
              </a:lnSpc>
            </a:pPr>
            <a:r>
              <a:rPr lang="en-US" altLang="zh-CN" sz="3600" spc="300" dirty="0">
                <a:solidFill>
                  <a:srgbClr val="484848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Eco-System Diagram</a:t>
            </a:r>
            <a:endParaRPr kumimoji="1" lang="zh-CN" altLang="en-US" sz="36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文本">
            <a:extLst>
              <a:ext uri="{FF2B5EF4-FFF2-40B4-BE49-F238E27FC236}">
                <a16:creationId xmlns:a16="http://schemas.microsoft.com/office/drawing/2014/main" id="{83CD9EA4-EF0E-4BF7-8E52-70F8708D320F}"/>
              </a:ext>
            </a:extLst>
          </p:cNvPr>
          <p:cNvSpPr txBox="1">
            <a:spLocks/>
          </p:cNvSpPr>
          <p:nvPr/>
        </p:nvSpPr>
        <p:spPr>
          <a:xfrm>
            <a:off x="15461088" y="8319713"/>
            <a:ext cx="6707929" cy="419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300"/>
              </a:lnSpc>
            </a:pPr>
            <a:r>
              <a:rPr lang="en-US" altLang="zh-CN" sz="3600" spc="300" dirty="0">
                <a:solidFill>
                  <a:srgbClr val="484848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UML Diagram</a:t>
            </a:r>
            <a:endParaRPr kumimoji="1" lang="zh-CN" altLang="en-US" sz="36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文本">
            <a:extLst>
              <a:ext uri="{FF2B5EF4-FFF2-40B4-BE49-F238E27FC236}">
                <a16:creationId xmlns:a16="http://schemas.microsoft.com/office/drawing/2014/main" id="{0BAC6995-776D-47D8-A7F7-73C8AC61117A}"/>
              </a:ext>
            </a:extLst>
          </p:cNvPr>
          <p:cNvSpPr txBox="1">
            <a:spLocks/>
          </p:cNvSpPr>
          <p:nvPr/>
        </p:nvSpPr>
        <p:spPr>
          <a:xfrm>
            <a:off x="15461089" y="11068543"/>
            <a:ext cx="6707929" cy="419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300"/>
              </a:lnSpc>
            </a:pPr>
            <a:r>
              <a:rPr lang="en-US" altLang="zh-CN" sz="3600" spc="300" dirty="0">
                <a:solidFill>
                  <a:srgbClr val="484848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Roles &amp; Capabilities</a:t>
            </a:r>
            <a:endParaRPr kumimoji="1" lang="zh-CN" altLang="en-US" sz="36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文本">
            <a:extLst>
              <a:ext uri="{FF2B5EF4-FFF2-40B4-BE49-F238E27FC236}">
                <a16:creationId xmlns:a16="http://schemas.microsoft.com/office/drawing/2014/main" id="{2541F983-562B-4B7D-83AD-7488C1E41350}"/>
              </a:ext>
            </a:extLst>
          </p:cNvPr>
          <p:cNvSpPr txBox="1">
            <a:spLocks/>
          </p:cNvSpPr>
          <p:nvPr/>
        </p:nvSpPr>
        <p:spPr>
          <a:xfrm>
            <a:off x="15461091" y="2570395"/>
            <a:ext cx="7634147" cy="6043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300"/>
              </a:lnSpc>
            </a:pPr>
            <a:r>
              <a:rPr kumimoji="1" lang="en-US" altLang="zh-CN" sz="3600" spc="300" dirty="0">
                <a:solidFill>
                  <a:srgbClr val="484848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Project Overview</a:t>
            </a:r>
            <a:endParaRPr kumimoji="1" lang="zh-CN" altLang="en-US" sz="36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226196C-1500-48C8-9D6C-FC70621FD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765" y="1315723"/>
            <a:ext cx="10575235" cy="12584152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8558080" flipV="1">
            <a:off x="4324402" y="-6773578"/>
            <a:ext cx="19768655" cy="10850732"/>
          </a:xfrm>
          <a:prstGeom prst="rect">
            <a:avLst/>
          </a:prstGeom>
        </p:spPr>
      </p:pic>
      <p:sp>
        <p:nvSpPr>
          <p:cNvPr id="1453" name="文本"/>
          <p:cNvSpPr>
            <a:spLocks noGrp="1"/>
          </p:cNvSpPr>
          <p:nvPr>
            <p:ph type="ctrTitle"/>
          </p:nvPr>
        </p:nvSpPr>
        <p:spPr>
          <a:xfrm>
            <a:off x="782521" y="8218190"/>
            <a:ext cx="7295166" cy="5587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400"/>
              </a:lnSpc>
            </a:pPr>
            <a:r>
              <a:rPr lang="en-US" altLang="zh-CN" sz="5400" i="0" u="none" spc="800" dirty="0">
                <a:solidFill>
                  <a:srgbClr val="484848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Project Overview</a:t>
            </a:r>
            <a:endParaRPr kumimoji="1" lang="zh-CN" altLang="en-US" sz="5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443" name="文本"/>
          <p:cNvSpPr>
            <a:spLocks noGrp="1"/>
          </p:cNvSpPr>
          <p:nvPr>
            <p:ph type="ctrTitle"/>
          </p:nvPr>
        </p:nvSpPr>
        <p:spPr>
          <a:xfrm>
            <a:off x="3902920" y="9850408"/>
            <a:ext cx="4174767" cy="23164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559"/>
              </a:lnSpc>
            </a:pPr>
            <a:r>
              <a:rPr lang="en-US" altLang="zh-CN" sz="2400" b="0" i="0" u="none" spc="0" dirty="0">
                <a:solidFill>
                  <a:srgbClr val="6C6C6C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Adobe Devanagari" panose="02040503050201020203" pitchFamily="18" charset="0"/>
              </a:rPr>
              <a:t>What’s the system used for?</a:t>
            </a:r>
            <a:br>
              <a:rPr lang="en-US" altLang="zh-CN" sz="2400" b="0" i="0" u="none" spc="0" dirty="0">
                <a:solidFill>
                  <a:srgbClr val="6C6C6C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Adobe Devanagari" panose="02040503050201020203" pitchFamily="18" charset="0"/>
              </a:rPr>
            </a:br>
            <a:r>
              <a:rPr lang="en-US" altLang="zh-CN" sz="2400" b="0" i="0" u="none" spc="0" dirty="0">
                <a:solidFill>
                  <a:srgbClr val="6C6C6C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Adobe Devanagari" panose="02040503050201020203" pitchFamily="18" charset="0"/>
              </a:rPr>
              <a:t>Which issue it has solved?</a:t>
            </a:r>
            <a:br>
              <a:rPr lang="en-US" altLang="zh-CN" sz="2400" b="0" i="0" u="none" spc="0" dirty="0">
                <a:solidFill>
                  <a:srgbClr val="6C6C6C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Adobe Devanagari" panose="02040503050201020203" pitchFamily="18" charset="0"/>
              </a:rPr>
            </a:br>
            <a:r>
              <a:rPr lang="en-US" altLang="zh-CN" sz="2400" b="0" i="0" u="none" spc="0" dirty="0">
                <a:solidFill>
                  <a:srgbClr val="6C6C6C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Adobe Devanagari" panose="02040503050201020203" pitchFamily="18" charset="0"/>
              </a:rPr>
              <a:t>How it has solved the issue?</a:t>
            </a:r>
            <a:br>
              <a:rPr lang="en-US" altLang="zh-CN" sz="2400" b="0" i="0" u="none" spc="0" dirty="0">
                <a:solidFill>
                  <a:srgbClr val="6C6C6C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</a:b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572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0" y="9354012"/>
            <a:ext cx="8077687" cy="1049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760839" y="1789345"/>
            <a:ext cx="16862312" cy="6839765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3" cstate="print">
            <a:alphaModFix amt="65000"/>
          </a:blip>
          <a:stretch>
            <a:fillRect/>
          </a:stretch>
        </p:blipFill>
        <p:spPr>
          <a:xfrm>
            <a:off x="3760837" y="1789345"/>
            <a:ext cx="16862312" cy="6839765"/>
          </a:xfrm>
          <a:prstGeom prst="rect">
            <a:avLst/>
          </a:prstGeom>
        </p:spPr>
      </p:pic>
      <p:sp>
        <p:nvSpPr>
          <p:cNvPr id="935" name="文本"/>
          <p:cNvSpPr>
            <a:spLocks noGrp="1"/>
          </p:cNvSpPr>
          <p:nvPr>
            <p:ph type="ctrTitle"/>
          </p:nvPr>
        </p:nvSpPr>
        <p:spPr>
          <a:xfrm>
            <a:off x="6781159" y="8800792"/>
            <a:ext cx="10821667" cy="8381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600"/>
              </a:lnSpc>
            </a:pPr>
            <a:r>
              <a:rPr lang="en-US" altLang="zh-CN" sz="3600" spc="1200" dirty="0">
                <a:solidFill>
                  <a:srgbClr val="242424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What’s the system used for?</a:t>
            </a:r>
            <a:endParaRPr kumimoji="1" lang="zh-CN" altLang="en-US" sz="36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915" name="文本"/>
          <p:cNvSpPr>
            <a:spLocks noGrp="1"/>
          </p:cNvSpPr>
          <p:nvPr>
            <p:ph type="ctrTitle"/>
          </p:nvPr>
        </p:nvSpPr>
        <p:spPr>
          <a:xfrm>
            <a:off x="4031888" y="10032646"/>
            <a:ext cx="16320208" cy="16751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559"/>
              </a:lnSpc>
            </a:pP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Whole Gyms—A gym management system:</a:t>
            </a:r>
            <a:b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</a:b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1) Manage some enterprises within the system, such as fitness companies, markets, and physical therapy institutes;</a:t>
            </a:r>
            <a:b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</a:b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2) Provide customers with a</a:t>
            </a:r>
            <a:r>
              <a:rPr kumimoji="1" lang="zh-CN" altLang="en-US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 </a:t>
            </a: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platform</a:t>
            </a:r>
            <a:r>
              <a:rPr kumimoji="1" lang="zh-CN" altLang="en-US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 </a:t>
            </a: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to</a:t>
            </a:r>
            <a:r>
              <a:rPr kumimoji="1" lang="zh-CN" altLang="en-US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 </a:t>
            </a: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book fitness classes, personal coaches, physical therapy, and food.</a:t>
            </a: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04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9463935" y="12313485"/>
            <a:ext cx="5760728" cy="822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4215159" y="2474319"/>
            <a:ext cx="16507791" cy="10022186"/>
          </a:xfrm>
          <a:prstGeom prst="rect">
            <a:avLst/>
          </a:prstGeom>
        </p:spPr>
      </p:pic>
      <p:pic>
        <p:nvPicPr>
          <p:cNvPr id="4043" name="Picture" descr="Picture"/>
          <p:cNvPicPr>
            <a:picLocks noChangeAspect="1"/>
          </p:cNvPicPr>
          <p:nvPr/>
        </p:nvPicPr>
        <p:blipFill>
          <a:blip r:embed="rId3" cstate="print">
            <a:alphaModFix amt="64666"/>
          </a:blip>
          <a:stretch>
            <a:fillRect/>
          </a:stretch>
        </p:blipFill>
        <p:spPr>
          <a:xfrm>
            <a:off x="-4099823" y="2726110"/>
            <a:ext cx="16507791" cy="10022186"/>
          </a:xfrm>
          <a:prstGeom prst="rect">
            <a:avLst/>
          </a:prstGeom>
        </p:spPr>
      </p:pic>
      <p:pic>
        <p:nvPicPr>
          <p:cNvPr id="9" name="Picture" descr="Picture">
            <a:extLst>
              <a:ext uri="{FF2B5EF4-FFF2-40B4-BE49-F238E27FC236}">
                <a16:creationId xmlns:a16="http://schemas.microsoft.com/office/drawing/2014/main" id="{E8A7C9A3-6D1B-4C45-AC3B-515E3AD46F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5742872" y="9435102"/>
            <a:ext cx="5760728" cy="82296"/>
          </a:xfrm>
          <a:prstGeom prst="rect">
            <a:avLst/>
          </a:prstGeom>
        </p:spPr>
      </p:pic>
      <p:sp>
        <p:nvSpPr>
          <p:cNvPr id="10" name="文本">
            <a:extLst>
              <a:ext uri="{FF2B5EF4-FFF2-40B4-BE49-F238E27FC236}">
                <a16:creationId xmlns:a16="http://schemas.microsoft.com/office/drawing/2014/main" id="{4410BE84-0C41-4A8B-9E6D-AB994C3101D2}"/>
              </a:ext>
            </a:extLst>
          </p:cNvPr>
          <p:cNvSpPr txBox="1">
            <a:spLocks/>
          </p:cNvSpPr>
          <p:nvPr/>
        </p:nvSpPr>
        <p:spPr>
          <a:xfrm>
            <a:off x="13212401" y="4280122"/>
            <a:ext cx="10821667" cy="838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6600"/>
              </a:lnSpc>
            </a:pPr>
            <a:r>
              <a:rPr lang="en-US" altLang="zh-CN" sz="3600" spc="1200" dirty="0">
                <a:solidFill>
                  <a:srgbClr val="242424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  <a:cs typeface="KaiTi" charset="-122"/>
              </a:rPr>
              <a:t>Which issue it has solved?</a:t>
            </a:r>
            <a:endParaRPr kumimoji="1" lang="zh-CN" altLang="en-US" sz="36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文本">
            <a:extLst>
              <a:ext uri="{FF2B5EF4-FFF2-40B4-BE49-F238E27FC236}">
                <a16:creationId xmlns:a16="http://schemas.microsoft.com/office/drawing/2014/main" id="{1B647579-2DDC-4443-93E2-0E89D0C5DBDF}"/>
              </a:ext>
            </a:extLst>
          </p:cNvPr>
          <p:cNvSpPr txBox="1">
            <a:spLocks/>
          </p:cNvSpPr>
          <p:nvPr/>
        </p:nvSpPr>
        <p:spPr>
          <a:xfrm>
            <a:off x="13433042" y="5785519"/>
            <a:ext cx="10380387" cy="31464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ts val="4559"/>
              </a:lnSpc>
              <a:buAutoNum type="arabicParenR"/>
            </a:pP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Customers: it can avoid time conflicts, ensure adequate food supply, and help them manage their time properly;</a:t>
            </a:r>
          </a:p>
          <a:p>
            <a:pPr marL="457200" indent="-457200" algn="ctr">
              <a:lnSpc>
                <a:spcPts val="4559"/>
              </a:lnSpc>
              <a:buAutoNum type="arabicParenR"/>
            </a:pP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Fitness Companies:</a:t>
            </a:r>
            <a:r>
              <a:rPr kumimoji="1" lang="zh-CN" altLang="en-US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 </a:t>
            </a: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it results in labor savings;</a:t>
            </a:r>
          </a:p>
          <a:p>
            <a:pPr marL="457200" indent="-457200" algn="ctr">
              <a:lnSpc>
                <a:spcPts val="4559"/>
              </a:lnSpc>
              <a:buAutoNum type="arabicParenR"/>
            </a:pPr>
            <a:r>
              <a:rPr kumimoji="1" lang="en-US" altLang="zh-CN" sz="2400" dirty="0">
                <a:solidFill>
                  <a:srgbClr val="909090">
                    <a:alpha val="100000"/>
                  </a:srgbClr>
                </a:solidFill>
                <a:latin typeface="Comic Sans MS" panose="030F0702030302020204" pitchFamily="66" charset="0"/>
                <a:ea typeface="KaiTi" charset="-122"/>
              </a:rPr>
              <a:t>Other Cooperation: it helps them build a solid working relationship with the fitness companies to boost sales.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6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6306313" y="7315746"/>
            <a:ext cx="8077687" cy="104904"/>
          </a:xfrm>
          <a:prstGeom prst="rect">
            <a:avLst/>
          </a:prstGeom>
        </p:spPr>
      </p:pic>
      <p:pic>
        <p:nvPicPr>
          <p:cNvPr id="3574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413703" y="797448"/>
            <a:ext cx="11415136" cy="11831253"/>
          </a:xfrm>
          <a:prstGeom prst="rect">
            <a:avLst/>
          </a:prstGeom>
        </p:spPr>
      </p:pic>
      <p:pic>
        <p:nvPicPr>
          <p:cNvPr id="4043" name="Picture" descr="Picture"/>
          <p:cNvPicPr>
            <a:picLocks noChangeAspect="1"/>
          </p:cNvPicPr>
          <p:nvPr/>
        </p:nvPicPr>
        <p:blipFill>
          <a:blip r:embed="rId4" cstate="print">
            <a:alphaModFix amt="80000"/>
          </a:blip>
          <a:stretch>
            <a:fillRect/>
          </a:stretch>
        </p:blipFill>
        <p:spPr>
          <a:xfrm>
            <a:off x="1413703" y="797447"/>
            <a:ext cx="11415136" cy="11831253"/>
          </a:xfrm>
          <a:prstGeom prst="rect">
            <a:avLst/>
          </a:prstGeom>
        </p:spPr>
      </p:pic>
      <p:sp>
        <p:nvSpPr>
          <p:cNvPr id="8" name="文本">
            <a:extLst>
              <a:ext uri="{FF2B5EF4-FFF2-40B4-BE49-F238E27FC236}">
                <a16:creationId xmlns:a16="http://schemas.microsoft.com/office/drawing/2014/main" id="{9B2E4D55-CEA6-4DC3-914B-9FEF78C96C7B}"/>
              </a:ext>
            </a:extLst>
          </p:cNvPr>
          <p:cNvSpPr txBox="1">
            <a:spLocks/>
          </p:cNvSpPr>
          <p:nvPr/>
        </p:nvSpPr>
        <p:spPr>
          <a:xfrm>
            <a:off x="12583151" y="6267480"/>
            <a:ext cx="11800849" cy="67914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400"/>
              </a:lnSpc>
            </a:pPr>
            <a:r>
              <a:rPr kumimoji="1"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rPr>
              <a:t>Eco-System Architecture Diagram</a:t>
            </a:r>
            <a:endParaRPr kumimoji="1"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文本">
            <a:extLst>
              <a:ext uri="{FF2B5EF4-FFF2-40B4-BE49-F238E27FC236}">
                <a16:creationId xmlns:a16="http://schemas.microsoft.com/office/drawing/2014/main" id="{2560CD8D-CA2C-40D4-A156-D489E102DF16}"/>
              </a:ext>
            </a:extLst>
          </p:cNvPr>
          <p:cNvSpPr txBox="1">
            <a:spLocks/>
          </p:cNvSpPr>
          <p:nvPr/>
        </p:nvSpPr>
        <p:spPr>
          <a:xfrm>
            <a:off x="13984271" y="7790518"/>
            <a:ext cx="10161190" cy="2983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559"/>
              </a:lnSpc>
            </a:pPr>
            <a:endParaRPr kumimoji="1" lang="zh-CN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5A819B-05D8-4716-94EC-B0D31561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211" y="481455"/>
            <a:ext cx="14805577" cy="127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1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8360413"/>
            <a:ext cx="8077687" cy="104904"/>
          </a:xfrm>
          <a:prstGeom prst="rect">
            <a:avLst/>
          </a:prstGeom>
        </p:spPr>
      </p:pic>
      <p:pic>
        <p:nvPicPr>
          <p:cNvPr id="3564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221790" y="3481757"/>
            <a:ext cx="18789636" cy="5007157"/>
          </a:xfrm>
          <a:prstGeom prst="rect">
            <a:avLst/>
          </a:prstGeom>
        </p:spPr>
      </p:pic>
      <p:pic>
        <p:nvPicPr>
          <p:cNvPr id="4033" name="Picture" descr="Picture"/>
          <p:cNvPicPr>
            <a:picLocks noChangeAspect="1"/>
          </p:cNvPicPr>
          <p:nvPr/>
        </p:nvPicPr>
        <p:blipFill>
          <a:blip r:embed="rId4" cstate="print">
            <a:alphaModFix amt="65000"/>
          </a:blip>
          <a:stretch>
            <a:fillRect/>
          </a:stretch>
        </p:blipFill>
        <p:spPr>
          <a:xfrm>
            <a:off x="9129024" y="3216714"/>
            <a:ext cx="18789636" cy="5007157"/>
          </a:xfrm>
          <a:prstGeom prst="rect">
            <a:avLst/>
          </a:prstGeom>
        </p:spPr>
      </p:pic>
      <p:sp>
        <p:nvSpPr>
          <p:cNvPr id="8" name="文本">
            <a:extLst>
              <a:ext uri="{FF2B5EF4-FFF2-40B4-BE49-F238E27FC236}">
                <a16:creationId xmlns:a16="http://schemas.microsoft.com/office/drawing/2014/main" id="{53378DCA-9404-4A86-AEF8-421C6546EFE9}"/>
              </a:ext>
            </a:extLst>
          </p:cNvPr>
          <p:cNvSpPr txBox="1">
            <a:spLocks/>
          </p:cNvSpPr>
          <p:nvPr/>
        </p:nvSpPr>
        <p:spPr>
          <a:xfrm>
            <a:off x="3280349" y="7301201"/>
            <a:ext cx="4797338" cy="67914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400"/>
              </a:lnSpc>
            </a:pPr>
            <a:r>
              <a:rPr kumimoji="1"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rPr>
              <a:t>UML Diagram</a:t>
            </a:r>
            <a:endParaRPr kumimoji="1"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文本">
            <a:extLst>
              <a:ext uri="{FF2B5EF4-FFF2-40B4-BE49-F238E27FC236}">
                <a16:creationId xmlns:a16="http://schemas.microsoft.com/office/drawing/2014/main" id="{1C3F8D00-FA5B-4992-9787-FEB30F638166}"/>
              </a:ext>
            </a:extLst>
          </p:cNvPr>
          <p:cNvSpPr txBox="1">
            <a:spLocks/>
          </p:cNvSpPr>
          <p:nvPr/>
        </p:nvSpPr>
        <p:spPr>
          <a:xfrm>
            <a:off x="270693" y="8845382"/>
            <a:ext cx="7806994" cy="3571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559"/>
              </a:lnSpc>
            </a:pPr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Three enterprises:</a:t>
            </a:r>
            <a:r>
              <a:rPr kumimoji="1"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 </a:t>
            </a:r>
            <a:endParaRPr kumimoji="1"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</a:endParaRPr>
          </a:p>
          <a:p>
            <a:pPr>
              <a:lnSpc>
                <a:spcPts val="4559"/>
              </a:lnSpc>
            </a:pPr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Fitness Companies, Market, Physical Therapy Institute.</a:t>
            </a:r>
          </a:p>
          <a:p>
            <a:pPr>
              <a:lnSpc>
                <a:spcPts val="4559"/>
              </a:lnSpc>
            </a:pPr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Five organizations:</a:t>
            </a:r>
            <a:b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</a:br>
            <a:r>
              <a:rPr kumimoji="1"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Customer Organization, Market Cashier Organization, Fitness Coach Organization, Manager Organization, Physical Therapist Organization.</a:t>
            </a:r>
            <a:endParaRPr kumimoji="1"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5F7D02-4D39-4539-97B2-CEF260C8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995" y="247725"/>
            <a:ext cx="14630010" cy="132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327</Words>
  <Application>Microsoft Office PowerPoint</Application>
  <PresentationFormat>自定义</PresentationFormat>
  <Paragraphs>46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KaiTi</vt:lpstr>
      <vt:lpstr>Arial</vt:lpstr>
      <vt:lpstr>Calibri</vt:lpstr>
      <vt:lpstr>Comic Sans MS</vt:lpstr>
      <vt:lpstr>Ink Free</vt:lpstr>
      <vt:lpstr>Office Theme</vt:lpstr>
      <vt:lpstr>Final Project— Whole Gyms</vt:lpstr>
      <vt:lpstr>CONTENTS</vt:lpstr>
      <vt:lpstr>Project Overview</vt:lpstr>
      <vt:lpstr>What’s the system used for?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Six roles:  Sysadmin, Market Cashier, Manager, Physical Therapist, Customer, Fitness Coach.</vt:lpstr>
      <vt:lpstr>Network Management</vt:lpstr>
      <vt:lpstr>Market Cahier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Unicorn</dc:creator>
  <cp:lastModifiedBy>木 万</cp:lastModifiedBy>
  <cp:revision>34</cp:revision>
  <dcterms:modified xsi:type="dcterms:W3CDTF">2020-04-22T03:34:37Z</dcterms:modified>
</cp:coreProperties>
</file>